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5" r:id="rId2"/>
  </p:sldMasterIdLst>
  <p:notesMasterIdLst>
    <p:notesMasterId r:id="rId79"/>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81" r:id="rId53"/>
    <p:sldId id="490" r:id="rId54"/>
    <p:sldId id="286" r:id="rId55"/>
    <p:sldId id="470" r:id="rId56"/>
    <p:sldId id="288" r:id="rId57"/>
    <p:sldId id="289" r:id="rId58"/>
    <p:sldId id="471" r:id="rId59"/>
    <p:sldId id="472" r:id="rId60"/>
    <p:sldId id="473" r:id="rId61"/>
    <p:sldId id="480" r:id="rId62"/>
    <p:sldId id="476" r:id="rId63"/>
    <p:sldId id="478" r:id="rId64"/>
    <p:sldId id="479" r:id="rId65"/>
    <p:sldId id="477" r:id="rId66"/>
    <p:sldId id="474" r:id="rId67"/>
    <p:sldId id="466" r:id="rId68"/>
    <p:sldId id="491" r:id="rId69"/>
    <p:sldId id="386" r:id="rId70"/>
    <p:sldId id="373" r:id="rId71"/>
    <p:sldId id="375" r:id="rId72"/>
    <p:sldId id="387" r:id="rId73"/>
    <p:sldId id="390" r:id="rId74"/>
    <p:sldId id="388" r:id="rId75"/>
    <p:sldId id="483" r:id="rId76"/>
    <p:sldId id="455" r:id="rId77"/>
    <p:sldId id="399" r:id="rId7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7"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sorterViewPr>
    <p:cViewPr varScale="1">
      <p:scale>
        <a:sx n="1" d="1"/>
        <a:sy n="1" d="1"/>
      </p:scale>
      <p:origin x="0" y="-549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_lHSawdgXp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797169" y="5798330"/>
            <a:ext cx="5217851"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equal smallest SD of 4 among all unvisited nodes. Let’s visit D in alphabetical order</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3854971172"/>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938279" y="5850403"/>
            <a:ext cx="498386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G next, since G has the smallest SD of 8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12812837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044A-3AE8-8E5D-3441-2F372469E817}"/>
              </a:ext>
            </a:extLst>
          </p:cNvPr>
          <p:cNvSpPr>
            <a:spLocks noGrp="1"/>
          </p:cNvSpPr>
          <p:nvPr>
            <p:ph type="title"/>
          </p:nvPr>
        </p:nvSpPr>
        <p:spPr/>
        <p:txBody>
          <a:bodyPr/>
          <a:lstStyle/>
          <a:p>
            <a:r>
              <a:rPr lang="en-GB" dirty="0"/>
              <a:t>Longest Paths in a DAG</a:t>
            </a:r>
            <a:endParaRPr lang="en-SE" dirty="0"/>
          </a:p>
        </p:txBody>
      </p:sp>
      <p:sp>
        <p:nvSpPr>
          <p:cNvPr id="3" name="Content Placeholder 2">
            <a:extLst>
              <a:ext uri="{FF2B5EF4-FFF2-40B4-BE49-F238E27FC236}">
                <a16:creationId xmlns:a16="http://schemas.microsoft.com/office/drawing/2014/main" id="{640D3C6D-B28C-7BF9-1904-AA0DCC51EE52}"/>
              </a:ext>
            </a:extLst>
          </p:cNvPr>
          <p:cNvSpPr>
            <a:spLocks noGrp="1"/>
          </p:cNvSpPr>
          <p:nvPr>
            <p:ph idx="1"/>
          </p:nvPr>
        </p:nvSpPr>
        <p:spPr/>
        <p:txBody>
          <a:bodyPr/>
          <a:lstStyle/>
          <a:p>
            <a:r>
              <a:rPr lang="en-GB" dirty="0"/>
              <a:t>Formulate as a shortest paths problem in edge-weighted DAGs.</a:t>
            </a:r>
          </a:p>
          <a:p>
            <a:r>
              <a:rPr lang="en-GB" dirty="0"/>
              <a:t>Negate all weights.</a:t>
            </a:r>
          </a:p>
          <a:p>
            <a:r>
              <a:rPr lang="en-GB" dirty="0"/>
              <a:t>Find shortest paths.</a:t>
            </a:r>
          </a:p>
          <a:p>
            <a:r>
              <a:rPr lang="en-GB" dirty="0"/>
              <a:t>Negate weights in result.</a:t>
            </a:r>
          </a:p>
          <a:p>
            <a:endParaRPr lang="en-SE" dirty="0"/>
          </a:p>
        </p:txBody>
      </p:sp>
    </p:spTree>
    <p:extLst>
      <p:ext uri="{BB962C8B-B14F-4D97-AF65-F5344CB8AC3E}">
        <p14:creationId xmlns:p14="http://schemas.microsoft.com/office/powerpoint/2010/main" val="9781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58</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xmlns="">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8401574"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0→1 0→4 0→7 1→2 1→3 1→7 2→3 2→6 3→6 4→5 4→6 4→7 5→2 5→6 7→2 7→5 </a:t>
            </a: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59" name="TextBox 258">
            <a:extLst>
              <a:ext uri="{FF2B5EF4-FFF2-40B4-BE49-F238E27FC236}">
                <a16:creationId xmlns:a16="http://schemas.microsoft.com/office/drawing/2014/main" id="{C5F8CC0D-2A52-7AE2-95FC-0B730819255B}"/>
              </a:ext>
            </a:extLst>
          </p:cNvPr>
          <p:cNvSpPr txBox="1"/>
          <p:nvPr/>
        </p:nvSpPr>
        <p:spPr>
          <a:xfrm>
            <a:off x="4634555" y="6215574"/>
            <a:ext cx="2513363" cy="369332"/>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xmlns="">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3454729"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3435428" y="2387367"/>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941143"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945085" y="2387367"/>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xmlns="">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xmlns="">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8429317" y="265738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8423641" y="2355331"/>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2860883584"/>
              </p:ext>
            </p:extLst>
          </p:nvPr>
        </p:nvGraphicFramePr>
        <p:xfrm>
          <a:off x="9367571"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529798199"/>
              </p:ext>
            </p:extLst>
          </p:nvPr>
        </p:nvGraphicFramePr>
        <p:xfrm>
          <a:off x="1941271"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646415">
            <a:off x="3458238" y="4207911"/>
            <a:ext cx="6022679" cy="305423"/>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5255486" y="4414898"/>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884460" y="5944264"/>
            <a:ext cx="1676765" cy="923330"/>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is not updated and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18" name="Group 4">
            <a:extLst>
              <a:ext uri="{FF2B5EF4-FFF2-40B4-BE49-F238E27FC236}">
                <a16:creationId xmlns:a16="http://schemas.microsoft.com/office/drawing/2014/main" id="{00C5985E-15F7-44B1-99CC-5BE5128A305A}"/>
              </a:ext>
            </a:extLst>
          </p:cNvPr>
          <p:cNvGrpSpPr>
            <a:grpSpLocks/>
          </p:cNvGrpSpPr>
          <p:nvPr/>
        </p:nvGrpSpPr>
        <p:grpSpPr bwMode="auto">
          <a:xfrm>
            <a:off x="6595820" y="5387379"/>
            <a:ext cx="533400" cy="533400"/>
            <a:chOff x="1824" y="2736"/>
            <a:chExt cx="336" cy="336"/>
          </a:xfrm>
        </p:grpSpPr>
        <p:sp>
          <p:nvSpPr>
            <p:cNvPr id="19" name="Oval 5">
              <a:extLst>
                <a:ext uri="{FF2B5EF4-FFF2-40B4-BE49-F238E27FC236}">
                  <a16:creationId xmlns:a16="http://schemas.microsoft.com/office/drawing/2014/main" id="{FC058BE1-C6B6-8277-157E-9E4D6C4F82F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0" name="Text Box 6">
              <a:extLst>
                <a:ext uri="{FF2B5EF4-FFF2-40B4-BE49-F238E27FC236}">
                  <a16:creationId xmlns:a16="http://schemas.microsoft.com/office/drawing/2014/main" id="{B331D778-8D35-0C74-F40D-5B2AEBAAF3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21" name="Group 7">
            <a:extLst>
              <a:ext uri="{FF2B5EF4-FFF2-40B4-BE49-F238E27FC236}">
                <a16:creationId xmlns:a16="http://schemas.microsoft.com/office/drawing/2014/main" id="{62CBF3BF-2019-D36A-823B-420EADF89A76}"/>
              </a:ext>
            </a:extLst>
          </p:cNvPr>
          <p:cNvGrpSpPr>
            <a:grpSpLocks/>
          </p:cNvGrpSpPr>
          <p:nvPr/>
        </p:nvGrpSpPr>
        <p:grpSpPr bwMode="auto">
          <a:xfrm>
            <a:off x="7738820" y="4472979"/>
            <a:ext cx="533400" cy="533400"/>
            <a:chOff x="1824" y="2736"/>
            <a:chExt cx="336" cy="336"/>
          </a:xfrm>
        </p:grpSpPr>
        <p:sp>
          <p:nvSpPr>
            <p:cNvPr id="22" name="Oval 8">
              <a:extLst>
                <a:ext uri="{FF2B5EF4-FFF2-40B4-BE49-F238E27FC236}">
                  <a16:creationId xmlns:a16="http://schemas.microsoft.com/office/drawing/2014/main" id="{AA646AC6-2742-DC1B-50E7-5B1D26D9AD7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3" name="Text Box 9">
              <a:extLst>
                <a:ext uri="{FF2B5EF4-FFF2-40B4-BE49-F238E27FC236}">
                  <a16:creationId xmlns:a16="http://schemas.microsoft.com/office/drawing/2014/main" id="{46F55AF4-84C8-BF65-C6E6-E431B39352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24" name="Group 10">
            <a:extLst>
              <a:ext uri="{FF2B5EF4-FFF2-40B4-BE49-F238E27FC236}">
                <a16:creationId xmlns:a16="http://schemas.microsoft.com/office/drawing/2014/main" id="{4491C106-3747-71A7-126C-CF13B0DCEC89}"/>
              </a:ext>
            </a:extLst>
          </p:cNvPr>
          <p:cNvGrpSpPr>
            <a:grpSpLocks/>
          </p:cNvGrpSpPr>
          <p:nvPr/>
        </p:nvGrpSpPr>
        <p:grpSpPr bwMode="auto">
          <a:xfrm>
            <a:off x="7738820" y="6149379"/>
            <a:ext cx="533400" cy="533400"/>
            <a:chOff x="1824" y="2736"/>
            <a:chExt cx="336" cy="336"/>
          </a:xfrm>
        </p:grpSpPr>
        <p:sp>
          <p:nvSpPr>
            <p:cNvPr id="25" name="Oval 11">
              <a:extLst>
                <a:ext uri="{FF2B5EF4-FFF2-40B4-BE49-F238E27FC236}">
                  <a16:creationId xmlns:a16="http://schemas.microsoft.com/office/drawing/2014/main" id="{6705725F-E7AE-BCC2-267F-F476B28AC5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12">
              <a:extLst>
                <a:ext uri="{FF2B5EF4-FFF2-40B4-BE49-F238E27FC236}">
                  <a16:creationId xmlns:a16="http://schemas.microsoft.com/office/drawing/2014/main" id="{D48FE7FB-DD72-973F-435E-7B35B6EF9A7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27" name="Line 19">
            <a:extLst>
              <a:ext uri="{FF2B5EF4-FFF2-40B4-BE49-F238E27FC236}">
                <a16:creationId xmlns:a16="http://schemas.microsoft.com/office/drawing/2014/main" id="{661215D3-BA1C-9929-1DCE-4862B83E09B8}"/>
              </a:ext>
            </a:extLst>
          </p:cNvPr>
          <p:cNvSpPr>
            <a:spLocks noChangeShapeType="1"/>
          </p:cNvSpPr>
          <p:nvPr/>
        </p:nvSpPr>
        <p:spPr bwMode="auto">
          <a:xfrm flipV="1">
            <a:off x="7053020" y="4930179"/>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Line 20">
            <a:extLst>
              <a:ext uri="{FF2B5EF4-FFF2-40B4-BE49-F238E27FC236}">
                <a16:creationId xmlns:a16="http://schemas.microsoft.com/office/drawing/2014/main" id="{166D9285-ACA7-7FBA-F729-C63CB925C51A}"/>
              </a:ext>
            </a:extLst>
          </p:cNvPr>
          <p:cNvSpPr>
            <a:spLocks noChangeShapeType="1"/>
          </p:cNvSpPr>
          <p:nvPr/>
        </p:nvSpPr>
        <p:spPr bwMode="auto">
          <a:xfrm>
            <a:off x="7053020" y="5844579"/>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29" name="Text Box 26">
            <a:extLst>
              <a:ext uri="{FF2B5EF4-FFF2-40B4-BE49-F238E27FC236}">
                <a16:creationId xmlns:a16="http://schemas.microsoft.com/office/drawing/2014/main" id="{BFACE8A0-DDE3-0F22-C6BC-37196385AD41}"/>
              </a:ext>
            </a:extLst>
          </p:cNvPr>
          <p:cNvSpPr txBox="1">
            <a:spLocks noChangeArrowheads="1"/>
          </p:cNvSpPr>
          <p:nvPr/>
        </p:nvSpPr>
        <p:spPr bwMode="auto">
          <a:xfrm>
            <a:off x="7196881" y="60112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30" name="Text Box 28">
            <a:extLst>
              <a:ext uri="{FF2B5EF4-FFF2-40B4-BE49-F238E27FC236}">
                <a16:creationId xmlns:a16="http://schemas.microsoft.com/office/drawing/2014/main" id="{14E37DD9-67A6-496A-6342-56647570BFB3}"/>
              </a:ext>
            </a:extLst>
          </p:cNvPr>
          <p:cNvSpPr txBox="1">
            <a:spLocks noChangeArrowheads="1"/>
          </p:cNvSpPr>
          <p:nvPr/>
        </p:nvSpPr>
        <p:spPr bwMode="auto">
          <a:xfrm>
            <a:off x="7053020" y="4851359"/>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31" name="Group 7">
            <a:extLst>
              <a:ext uri="{FF2B5EF4-FFF2-40B4-BE49-F238E27FC236}">
                <a16:creationId xmlns:a16="http://schemas.microsoft.com/office/drawing/2014/main" id="{7856CB24-713D-6E51-023D-CACC10C32834}"/>
              </a:ext>
            </a:extLst>
          </p:cNvPr>
          <p:cNvGrpSpPr>
            <a:grpSpLocks/>
          </p:cNvGrpSpPr>
          <p:nvPr/>
        </p:nvGrpSpPr>
        <p:grpSpPr bwMode="auto">
          <a:xfrm>
            <a:off x="8919920" y="5308425"/>
            <a:ext cx="533400" cy="533400"/>
            <a:chOff x="1824" y="2736"/>
            <a:chExt cx="336" cy="336"/>
          </a:xfrm>
        </p:grpSpPr>
        <p:sp>
          <p:nvSpPr>
            <p:cNvPr id="32" name="Oval 8">
              <a:extLst>
                <a:ext uri="{FF2B5EF4-FFF2-40B4-BE49-F238E27FC236}">
                  <a16:creationId xmlns:a16="http://schemas.microsoft.com/office/drawing/2014/main" id="{0851B0D3-A3C8-8238-407D-4387FB65DDA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C562F1BF-D2FE-D99C-45F8-8B9DD8D5F7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34" name="Line 19">
            <a:extLst>
              <a:ext uri="{FF2B5EF4-FFF2-40B4-BE49-F238E27FC236}">
                <a16:creationId xmlns:a16="http://schemas.microsoft.com/office/drawing/2014/main" id="{4636BC3A-2665-EE48-5F99-6D9CD9BF9DD5}"/>
              </a:ext>
            </a:extLst>
          </p:cNvPr>
          <p:cNvSpPr>
            <a:spLocks noChangeShapeType="1"/>
          </p:cNvSpPr>
          <p:nvPr/>
        </p:nvSpPr>
        <p:spPr bwMode="auto">
          <a:xfrm>
            <a:off x="8272220" y="4907165"/>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Line 19">
            <a:extLst>
              <a:ext uri="{FF2B5EF4-FFF2-40B4-BE49-F238E27FC236}">
                <a16:creationId xmlns:a16="http://schemas.microsoft.com/office/drawing/2014/main" id="{13985BB4-7097-61BC-0C0E-757D32570FDA}"/>
              </a:ext>
            </a:extLst>
          </p:cNvPr>
          <p:cNvSpPr>
            <a:spLocks noChangeShapeType="1"/>
          </p:cNvSpPr>
          <p:nvPr/>
        </p:nvSpPr>
        <p:spPr bwMode="auto">
          <a:xfrm flipV="1">
            <a:off x="8284510" y="5765626"/>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8">
            <a:extLst>
              <a:ext uri="{FF2B5EF4-FFF2-40B4-BE49-F238E27FC236}">
                <a16:creationId xmlns:a16="http://schemas.microsoft.com/office/drawing/2014/main" id="{BFEFBF6B-80E8-3F5A-69B4-1BA6DF33D644}"/>
              </a:ext>
            </a:extLst>
          </p:cNvPr>
          <p:cNvSpPr txBox="1">
            <a:spLocks noChangeArrowheads="1"/>
          </p:cNvSpPr>
          <p:nvPr/>
        </p:nvSpPr>
        <p:spPr bwMode="auto">
          <a:xfrm>
            <a:off x="8443670" y="4851359"/>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37" name="Text Box 26">
            <a:extLst>
              <a:ext uri="{FF2B5EF4-FFF2-40B4-BE49-F238E27FC236}">
                <a16:creationId xmlns:a16="http://schemas.microsoft.com/office/drawing/2014/main" id="{32968DB2-B413-9828-FD0D-F1DD2C151D77}"/>
              </a:ext>
            </a:extLst>
          </p:cNvPr>
          <p:cNvSpPr txBox="1">
            <a:spLocks noChangeArrowheads="1"/>
          </p:cNvSpPr>
          <p:nvPr/>
        </p:nvSpPr>
        <p:spPr bwMode="auto">
          <a:xfrm>
            <a:off x="8597666" y="597180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38" name="Group 7">
            <a:extLst>
              <a:ext uri="{FF2B5EF4-FFF2-40B4-BE49-F238E27FC236}">
                <a16:creationId xmlns:a16="http://schemas.microsoft.com/office/drawing/2014/main" id="{BBB3FAC9-14E3-2245-4558-EC50294DD909}"/>
              </a:ext>
            </a:extLst>
          </p:cNvPr>
          <p:cNvGrpSpPr>
            <a:grpSpLocks/>
          </p:cNvGrpSpPr>
          <p:nvPr/>
        </p:nvGrpSpPr>
        <p:grpSpPr bwMode="auto">
          <a:xfrm>
            <a:off x="10083788" y="5308425"/>
            <a:ext cx="533400" cy="533400"/>
            <a:chOff x="1824" y="2736"/>
            <a:chExt cx="336" cy="336"/>
          </a:xfrm>
        </p:grpSpPr>
        <p:sp>
          <p:nvSpPr>
            <p:cNvPr id="39" name="Oval 8">
              <a:extLst>
                <a:ext uri="{FF2B5EF4-FFF2-40B4-BE49-F238E27FC236}">
                  <a16:creationId xmlns:a16="http://schemas.microsoft.com/office/drawing/2014/main" id="{FF10C39C-D2A0-EF23-EE0F-9ECE69818C9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0" name="Text Box 9">
              <a:extLst>
                <a:ext uri="{FF2B5EF4-FFF2-40B4-BE49-F238E27FC236}">
                  <a16:creationId xmlns:a16="http://schemas.microsoft.com/office/drawing/2014/main" id="{2DB4EBAC-162F-896A-7F43-7831F6843B0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41" name="Line 19">
            <a:extLst>
              <a:ext uri="{FF2B5EF4-FFF2-40B4-BE49-F238E27FC236}">
                <a16:creationId xmlns:a16="http://schemas.microsoft.com/office/drawing/2014/main" id="{5F4D3980-3049-5A78-F340-184C567BE1CF}"/>
              </a:ext>
            </a:extLst>
          </p:cNvPr>
          <p:cNvSpPr>
            <a:spLocks noChangeShapeType="1"/>
          </p:cNvSpPr>
          <p:nvPr/>
        </p:nvSpPr>
        <p:spPr bwMode="auto">
          <a:xfrm>
            <a:off x="9426206" y="5610577"/>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 Box 26">
            <a:extLst>
              <a:ext uri="{FF2B5EF4-FFF2-40B4-BE49-F238E27FC236}">
                <a16:creationId xmlns:a16="http://schemas.microsoft.com/office/drawing/2014/main" id="{51588C1E-5F2F-CD86-CF83-3B5684DBD568}"/>
              </a:ext>
            </a:extLst>
          </p:cNvPr>
          <p:cNvSpPr txBox="1">
            <a:spLocks noChangeArrowheads="1"/>
          </p:cNvSpPr>
          <p:nvPr/>
        </p:nvSpPr>
        <p:spPr bwMode="auto">
          <a:xfrm>
            <a:off x="9621377" y="52873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43" name="Arrow: Right 42">
            <a:extLst>
              <a:ext uri="{FF2B5EF4-FFF2-40B4-BE49-F238E27FC236}">
                <a16:creationId xmlns:a16="http://schemas.microsoft.com/office/drawing/2014/main" id="{42EE730A-8180-9EED-BF15-8E0EB7C264E9}"/>
              </a:ext>
            </a:extLst>
          </p:cNvPr>
          <p:cNvSpPr/>
          <p:nvPr/>
        </p:nvSpPr>
        <p:spPr>
          <a:xfrm>
            <a:off x="3505553" y="506423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3499877" y="4762174"/>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828579030"/>
              </p:ext>
            </p:extLst>
          </p:nvPr>
        </p:nvGraphicFramePr>
        <p:xfrm>
          <a:off x="4364092"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46" name="Text Placeholder 2">
            <a:extLst>
              <a:ext uri="{FF2B5EF4-FFF2-40B4-BE49-F238E27FC236}">
                <a16:creationId xmlns:a16="http://schemas.microsoft.com/office/drawing/2014/main" id="{2424F4B9-D693-6973-E2EE-C78FCA762707}"/>
              </a:ext>
            </a:extLst>
          </p:cNvPr>
          <p:cNvSpPr txBox="1">
            <a:spLocks/>
          </p:cNvSpPr>
          <p:nvPr/>
        </p:nvSpPr>
        <p:spPr>
          <a:xfrm>
            <a:off x="586154" y="20477"/>
            <a:ext cx="11160369" cy="1928097"/>
          </a:xfrm>
          <a:prstGeom prst="rect">
            <a:avLst/>
          </a:prstGeom>
          <a:noFill/>
          <a:ln>
            <a:noFill/>
          </a:ln>
        </p:spPr>
        <p:txBody>
          <a:bodyPr spcFirstLastPara="1" wrap="square" lIns="44175" tIns="44175" rIns="44175" bIns="44175" anchor="t" anchorCtr="0">
            <a:normAutofit fontScale="92500"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solidFill>
                  <a:srgbClr val="FF0000"/>
                </a:solidFill>
              </a:rPr>
              <a:t>Dijkstra’s algorithm does not work for negative edge weights. </a:t>
            </a:r>
            <a:r>
              <a:rPr lang="en-GB" sz="2400" dirty="0"/>
              <a:t>Dijkstra’s Algorithm is greedy and optimal: any node that has been visited should have its shortest distance to the source. After visiting A, C, D, we have got D’s shortest distance to A is 2, but after visiting B, D’s distance to A is updated to -10, which violates the greedy optimal assumption of Dijkstra’s Algorithm. (Even if you update D’s distance to A to -10, its downstream vertex E’s distance will not be updated.)</a:t>
            </a:r>
          </a:p>
          <a:p>
            <a:endParaRPr lang="en-SE" sz="2400" dirty="0"/>
          </a:p>
        </p:txBody>
      </p:sp>
    </p:spTree>
    <p:extLst>
      <p:ext uri="{BB962C8B-B14F-4D97-AF65-F5344CB8AC3E}">
        <p14:creationId xmlns:p14="http://schemas.microsoft.com/office/powerpoint/2010/main" val="18121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sp>
        <p:nvSpPr>
          <p:cNvPr id="3" name="Text Placeholder 2">
            <a:extLst>
              <a:ext uri="{FF2B5EF4-FFF2-40B4-BE49-F238E27FC236}">
                <a16:creationId xmlns:a16="http://schemas.microsoft.com/office/drawing/2014/main" id="{7EBD27DB-7B84-FBAE-C3CF-9B62FBCB9356}"/>
              </a:ext>
            </a:extLst>
          </p:cNvPr>
          <p:cNvSpPr>
            <a:spLocks noGrp="1"/>
          </p:cNvSpPr>
          <p:nvPr>
            <p:ph type="body" idx="1"/>
          </p:nvPr>
        </p:nvSpPr>
        <p:spPr/>
        <p:txBody>
          <a:bodyPr/>
          <a:lstStyle/>
          <a:p>
            <a:endParaRPr lang="en-SE"/>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86220" y="5562600"/>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129220" y="4648200"/>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129220" y="6324600"/>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443420" y="5105400"/>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443420" y="6019800"/>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87281" y="61864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443420" y="5026580"/>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310320" y="5483646"/>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62620" y="5082386"/>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74910" y="5940847"/>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834070" y="5026580"/>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88066" y="614702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918022"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98723"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404436"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403569"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74188" y="5483646"/>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816606" y="5785798"/>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9011777" y="54625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73964" y="212745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73097" y="1825397"/>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2212353554"/>
              </p:ext>
            </p:extLst>
          </p:nvPr>
        </p:nvGraphicFramePr>
        <p:xfrm>
          <a:off x="1354558" y="3992880"/>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95182" y="3678337"/>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94582" y="3455437"/>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07269660"/>
              </p:ext>
            </p:extLst>
          </p:nvPr>
        </p:nvGraphicFramePr>
        <p:xfrm>
          <a:off x="3902311" y="403265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918022" y="4776826"/>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98723" y="4474768"/>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96560" y="6422023"/>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20368-6E43-B050-CC79-13BF2E48F03E}"/>
              </a:ext>
            </a:extLst>
          </p:cNvPr>
          <p:cNvSpPr>
            <a:spLocks noGrp="1"/>
          </p:cNvSpPr>
          <p:nvPr>
            <p:ph type="body" idx="1"/>
          </p:nvPr>
        </p:nvSpPr>
        <p:spPr/>
        <p:txBody>
          <a:bodyPr/>
          <a:lstStyle/>
          <a:p>
            <a:endParaRPr lang="en-SE" dirty="0"/>
          </a:p>
        </p:txBody>
      </p:sp>
      <p:grpSp>
        <p:nvGrpSpPr>
          <p:cNvPr id="4" name="Group 4">
            <a:extLst>
              <a:ext uri="{FF2B5EF4-FFF2-40B4-BE49-F238E27FC236}">
                <a16:creationId xmlns:a16="http://schemas.microsoft.com/office/drawing/2014/main" id="{8A5D45CF-5549-C0CF-B465-E34F76F2C95F}"/>
              </a:ext>
            </a:extLst>
          </p:cNvPr>
          <p:cNvGrpSpPr>
            <a:grpSpLocks/>
          </p:cNvGrpSpPr>
          <p:nvPr/>
        </p:nvGrpSpPr>
        <p:grpSpPr bwMode="auto">
          <a:xfrm>
            <a:off x="6327601" y="5492622"/>
            <a:ext cx="533400" cy="533400"/>
            <a:chOff x="1824" y="2736"/>
            <a:chExt cx="336" cy="336"/>
          </a:xfrm>
        </p:grpSpPr>
        <p:sp>
          <p:nvSpPr>
            <p:cNvPr id="5" name="Oval 5">
              <a:extLst>
                <a:ext uri="{FF2B5EF4-FFF2-40B4-BE49-F238E27FC236}">
                  <a16:creationId xmlns:a16="http://schemas.microsoft.com/office/drawing/2014/main" id="{D1E3F4E2-54AD-69BA-91F3-11CEDFFAE6A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04E5554F-0C81-8D5C-62A2-7092C4F386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DA767AB4-9A2E-F5EC-9088-E75A2BBC37E9}"/>
              </a:ext>
            </a:extLst>
          </p:cNvPr>
          <p:cNvGrpSpPr>
            <a:grpSpLocks/>
          </p:cNvGrpSpPr>
          <p:nvPr/>
        </p:nvGrpSpPr>
        <p:grpSpPr bwMode="auto">
          <a:xfrm>
            <a:off x="7470601" y="4578222"/>
            <a:ext cx="533400" cy="533400"/>
            <a:chOff x="1824" y="2736"/>
            <a:chExt cx="336" cy="336"/>
          </a:xfrm>
        </p:grpSpPr>
        <p:sp>
          <p:nvSpPr>
            <p:cNvPr id="8" name="Oval 8">
              <a:extLst>
                <a:ext uri="{FF2B5EF4-FFF2-40B4-BE49-F238E27FC236}">
                  <a16:creationId xmlns:a16="http://schemas.microsoft.com/office/drawing/2014/main" id="{F35EDB95-1357-F468-BCDC-CF780929A06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6DD05171-15D3-0E41-71BC-9BFD26E1DC4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F686818D-1F4C-DEE1-3BA5-5CA2CF9C2B17}"/>
              </a:ext>
            </a:extLst>
          </p:cNvPr>
          <p:cNvGrpSpPr>
            <a:grpSpLocks/>
          </p:cNvGrpSpPr>
          <p:nvPr/>
        </p:nvGrpSpPr>
        <p:grpSpPr bwMode="auto">
          <a:xfrm>
            <a:off x="7470601" y="6254622"/>
            <a:ext cx="533400" cy="533400"/>
            <a:chOff x="1824" y="2736"/>
            <a:chExt cx="336" cy="336"/>
          </a:xfrm>
        </p:grpSpPr>
        <p:sp>
          <p:nvSpPr>
            <p:cNvPr id="11" name="Oval 11">
              <a:extLst>
                <a:ext uri="{FF2B5EF4-FFF2-40B4-BE49-F238E27FC236}">
                  <a16:creationId xmlns:a16="http://schemas.microsoft.com/office/drawing/2014/main" id="{8B21B4A5-EE1B-AAC0-50D8-E5F7D60175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35650E2D-964F-D211-DFC1-C5F3432832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B3B670CE-D4A0-E73C-F07A-87603786C8E8}"/>
              </a:ext>
            </a:extLst>
          </p:cNvPr>
          <p:cNvSpPr>
            <a:spLocks noChangeShapeType="1"/>
          </p:cNvSpPr>
          <p:nvPr/>
        </p:nvSpPr>
        <p:spPr bwMode="auto">
          <a:xfrm flipV="1">
            <a:off x="6784801" y="503542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4F15CBF4-E2B6-FA70-B28C-B10250DDBC28}"/>
              </a:ext>
            </a:extLst>
          </p:cNvPr>
          <p:cNvSpPr>
            <a:spLocks noChangeShapeType="1"/>
          </p:cNvSpPr>
          <p:nvPr/>
        </p:nvSpPr>
        <p:spPr bwMode="auto">
          <a:xfrm>
            <a:off x="6784801" y="594982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F88161FB-1717-C7A8-2860-C176870F4D8E}"/>
              </a:ext>
            </a:extLst>
          </p:cNvPr>
          <p:cNvSpPr txBox="1">
            <a:spLocks noChangeArrowheads="1"/>
          </p:cNvSpPr>
          <p:nvPr/>
        </p:nvSpPr>
        <p:spPr bwMode="auto">
          <a:xfrm>
            <a:off x="6928662" y="61165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3A16DBEE-F2D9-BE55-9976-8BBA3E4CD242}"/>
              </a:ext>
            </a:extLst>
          </p:cNvPr>
          <p:cNvSpPr txBox="1">
            <a:spLocks noChangeArrowheads="1"/>
          </p:cNvSpPr>
          <p:nvPr/>
        </p:nvSpPr>
        <p:spPr bwMode="auto">
          <a:xfrm>
            <a:off x="6784801" y="495660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B8072396-F0A2-184D-0D87-37E14A2A6167}"/>
              </a:ext>
            </a:extLst>
          </p:cNvPr>
          <p:cNvGrpSpPr>
            <a:grpSpLocks/>
          </p:cNvGrpSpPr>
          <p:nvPr/>
        </p:nvGrpSpPr>
        <p:grpSpPr bwMode="auto">
          <a:xfrm>
            <a:off x="8651701" y="5413668"/>
            <a:ext cx="533400" cy="533400"/>
            <a:chOff x="1824" y="2736"/>
            <a:chExt cx="336" cy="336"/>
          </a:xfrm>
        </p:grpSpPr>
        <p:sp>
          <p:nvSpPr>
            <p:cNvPr id="18" name="Oval 8">
              <a:extLst>
                <a:ext uri="{FF2B5EF4-FFF2-40B4-BE49-F238E27FC236}">
                  <a16:creationId xmlns:a16="http://schemas.microsoft.com/office/drawing/2014/main" id="{798F3305-9E29-B4DE-F860-D870B9F6AA8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D6AFC951-50E0-F65E-68D4-924EDA216E0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83BDB9D2-EAFC-C848-EE05-E723F86ACE76}"/>
              </a:ext>
            </a:extLst>
          </p:cNvPr>
          <p:cNvSpPr>
            <a:spLocks noChangeShapeType="1"/>
          </p:cNvSpPr>
          <p:nvPr/>
        </p:nvSpPr>
        <p:spPr bwMode="auto">
          <a:xfrm>
            <a:off x="8004001" y="501240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BE2A485C-1AEF-6F29-4A2E-DF5E51F7B288}"/>
              </a:ext>
            </a:extLst>
          </p:cNvPr>
          <p:cNvSpPr>
            <a:spLocks noChangeShapeType="1"/>
          </p:cNvSpPr>
          <p:nvPr/>
        </p:nvSpPr>
        <p:spPr bwMode="auto">
          <a:xfrm flipV="1">
            <a:off x="8016291" y="587086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2ABDEDEA-37EF-1AA0-9056-EDA849A9BC96}"/>
              </a:ext>
            </a:extLst>
          </p:cNvPr>
          <p:cNvSpPr txBox="1">
            <a:spLocks noChangeArrowheads="1"/>
          </p:cNvSpPr>
          <p:nvPr/>
        </p:nvSpPr>
        <p:spPr bwMode="auto">
          <a:xfrm>
            <a:off x="8175451" y="495660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D1138BCB-1107-FFA2-BA75-15C54CDC1679}"/>
              </a:ext>
            </a:extLst>
          </p:cNvPr>
          <p:cNvSpPr txBox="1">
            <a:spLocks noChangeArrowheads="1"/>
          </p:cNvSpPr>
          <p:nvPr/>
        </p:nvSpPr>
        <p:spPr bwMode="auto">
          <a:xfrm>
            <a:off x="8329447" y="607705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3259403"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3240104"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745817"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744950"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32A717F8-B1C2-B346-89D7-15D7300A12C3}"/>
              </a:ext>
            </a:extLst>
          </p:cNvPr>
          <p:cNvGrpSpPr>
            <a:grpSpLocks/>
          </p:cNvGrpSpPr>
          <p:nvPr/>
        </p:nvGrpSpPr>
        <p:grpSpPr bwMode="auto">
          <a:xfrm>
            <a:off x="9815569" y="5413668"/>
            <a:ext cx="533400" cy="533400"/>
            <a:chOff x="1824" y="2736"/>
            <a:chExt cx="336" cy="336"/>
          </a:xfrm>
        </p:grpSpPr>
        <p:sp>
          <p:nvSpPr>
            <p:cNvPr id="32" name="Oval 8">
              <a:extLst>
                <a:ext uri="{FF2B5EF4-FFF2-40B4-BE49-F238E27FC236}">
                  <a16:creationId xmlns:a16="http://schemas.microsoft.com/office/drawing/2014/main" id="{EDB1AA54-F045-BC8F-9016-E934D47C8E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29B9F781-8A7A-D155-9C0E-D19D9F80028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AEB04739-926A-65BB-3F5A-BEBF12C371BC}"/>
              </a:ext>
            </a:extLst>
          </p:cNvPr>
          <p:cNvSpPr>
            <a:spLocks noChangeShapeType="1"/>
          </p:cNvSpPr>
          <p:nvPr/>
        </p:nvSpPr>
        <p:spPr bwMode="auto">
          <a:xfrm>
            <a:off x="9157987" y="571582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696B70ED-9A80-EA68-8791-CB563BD6B68B}"/>
              </a:ext>
            </a:extLst>
          </p:cNvPr>
          <p:cNvSpPr txBox="1">
            <a:spLocks noChangeArrowheads="1"/>
          </p:cNvSpPr>
          <p:nvPr/>
        </p:nvSpPr>
        <p:spPr bwMode="auto">
          <a:xfrm>
            <a:off x="9353158" y="53926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D3BE2999-454D-8DFF-0F5B-B0E7621BAF41}"/>
              </a:ext>
            </a:extLst>
          </p:cNvPr>
          <p:cNvSpPr/>
          <p:nvPr/>
        </p:nvSpPr>
        <p:spPr>
          <a:xfrm>
            <a:off x="8215345" y="205747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8214478" y="175541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2269461264"/>
              </p:ext>
            </p:extLst>
          </p:nvPr>
        </p:nvGraphicFramePr>
        <p:xfrm>
          <a:off x="1695939" y="392290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3236563" y="360835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835963" y="338545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1314075942"/>
              </p:ext>
            </p:extLst>
          </p:nvPr>
        </p:nvGraphicFramePr>
        <p:xfrm>
          <a:off x="4243692" y="39626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3259403" y="470684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3240104" y="440479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2037941" y="635204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edge update order is: AB, AC, BD, CD, DE.  We run for 2 iterations (less than V-1=3 iterations), and converged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325632"/>
            <a:ext cx="11187000" cy="5052110"/>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600" dirty="0"/>
              <a:t>Relax all the edges one more time i.e. the V-</a:t>
            </a:r>
            <a:r>
              <a:rPr lang="en-GB" sz="1600" dirty="0" err="1"/>
              <a:t>th</a:t>
            </a:r>
            <a:r>
              <a:rPr lang="en-GB" sz="1600" dirty="0"/>
              <a:t> time. Negative cycle exists if any edge can be further relaxed</a:t>
            </a:r>
          </a:p>
          <a:p>
            <a:pPr lvl="2"/>
            <a:r>
              <a:rPr lang="en-GB" sz="1600" dirty="0"/>
              <a:t>It can find any negative cycle that is reachable from source vertex s (but not negative cycles that are unreachable from s).</a:t>
            </a:r>
          </a:p>
          <a:p>
            <a:pPr lvl="2"/>
            <a:r>
              <a:rPr lang="en-GB" sz="1600" dirty="0"/>
              <a:t>If there is a negative cycle that is reachable from source vertex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1137452611"/>
              </p:ext>
            </p:extLst>
          </p:nvPr>
        </p:nvGraphicFramePr>
        <p:xfrm>
          <a:off x="1698813" y="2022756"/>
          <a:ext cx="9520172" cy="323088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5580716">
                  <a:extLst>
                    <a:ext uri="{9D8B030D-6E8A-4147-A177-3AD203B41FA5}">
                      <a16:colId xmlns:a16="http://schemas.microsoft.com/office/drawing/2014/main" val="2195734352"/>
                    </a:ext>
                  </a:extLst>
                </a:gridCol>
                <a:gridCol w="212187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O(EV)</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vertex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vertex as the source.</a:t>
            </a:r>
          </a:p>
          <a:p>
            <a:pPr lvl="1"/>
            <a:r>
              <a:rPr lang="en-GB" dirty="0">
                <a:latin typeface="Quattrocento Sans" panose="020B0502050000020003" pitchFamily="34" charset="0"/>
              </a:rPr>
              <a:t>We can run Bellman-Ford algorithm with every vertex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a:xfrm>
            <a:off x="339969" y="156716"/>
            <a:ext cx="11430000" cy="1143000"/>
          </a:xfrm>
        </p:spPr>
        <p:txBody>
          <a:bodyPr>
            <a:normAutofit fontScale="90000"/>
          </a:bodyPr>
          <a:lstStyle/>
          <a:p>
            <a:r>
              <a:rPr lang="en-GB" sz="4000" dirty="0">
                <a:solidFill>
                  <a:schemeClr val="tx1"/>
                </a:solidFill>
                <a:latin typeface="Quattrocento Sans" panose="020B0502050000020003" pitchFamily="34" charset="0"/>
              </a:rPr>
              <a:t>Example 1: Increase weight of every edge by a constant?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Double the original weights?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for All-pairs Shortest Paths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vertex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vertex d, and run Dijkstra’s algorithm with every vertex as the source to obtain all-pairs shortest paths. Subtract h[u] – h[v] from length of each shortest path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Proof</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We add a dummy source vertex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We 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Once we get these distances, we remove vertex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greater than or equal to 0 now, we can run Dijkstra’s shortest path algorithm with every vertex as the source. </a:t>
            </a:r>
            <a:endParaRPr lang="en-SE" dirty="0">
              <a:solidFill>
                <a:prstClr val="black"/>
              </a:solidFill>
              <a:latin typeface="Quattrocento Sans" panose="020B0502050000020003" pitchFamily="34" charset="0"/>
            </a:endParaRPr>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432" y="4102468"/>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Tree>
    <p:extLst>
      <p:ext uri="{BB962C8B-B14F-4D97-AF65-F5344CB8AC3E}">
        <p14:creationId xmlns:p14="http://schemas.microsoft.com/office/powerpoint/2010/main" val="2037983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04" y="2454788"/>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7228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1168486"/>
            <a:ext cx="10679723" cy="1405890"/>
          </a:xfrm>
        </p:spPr>
        <p:txBody>
          <a:bodyPr>
            <a:normAutofit fontScale="85000" lnSpcReduction="20000"/>
          </a:bodyPr>
          <a:lstStyle/>
          <a:p>
            <a:r>
              <a:rPr lang="en-GB" dirty="0">
                <a:latin typeface="Quattrocento Sans" panose="020B0502050000020003" pitchFamily="34" charset="0"/>
              </a:rPr>
              <a:t>Let’s run Dijkstra’s shortest path algorithm with vertex 0 as the source. We can obtain the shortest paths shown on the left</a:t>
            </a:r>
          </a:p>
          <a:p>
            <a:r>
              <a:rPr lang="en-GB" dirty="0">
                <a:latin typeface="Quattrocento Sans" panose="020B0502050000020003" pitchFamily="34" charset="0"/>
              </a:rPr>
              <a:t>We then subtract h[u] – h[v] from length of each shortest path from u to v to obtain the lengths of shortest paths in the original graph shown on the right, e.g., SD(0</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nvGraphicFramePr>
        <p:xfrm>
          <a:off x="2883238"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nvGraphicFramePr>
        <p:xfrm>
          <a:off x="6904273"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4336925"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8332028"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1724235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1981200" y="-101472"/>
            <a:ext cx="8229600" cy="1143000"/>
          </a:xfrm>
        </p:spPr>
        <p:txBody>
          <a:bodyPr>
            <a:normAutofit/>
          </a:bodyPr>
          <a:lstStyle/>
          <a:p>
            <a:r>
              <a:rPr lang="en-GB" dirty="0">
                <a:solidFill>
                  <a:schemeClr val="tx1"/>
                </a:solidFill>
                <a:latin typeface="Quattrocento Sans" panose="020B0502050000020003" pitchFamily="34" charset="0"/>
              </a:rPr>
              <a:t>Johnson’s Algorithm: Example I Revisited</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281355" y="798483"/>
            <a:ext cx="11394830" cy="2504982"/>
          </a:xfrm>
        </p:spPr>
        <p:txBody>
          <a:bodyPr>
            <a:normAutofit fontScale="85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3167027"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2586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2119753" y="38889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4214301"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5275178"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3633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4694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3928268" y="280032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2668652"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5" name="TextBox 14">
            <a:extLst>
              <a:ext uri="{FF2B5EF4-FFF2-40B4-BE49-F238E27FC236}">
                <a16:creationId xmlns:a16="http://schemas.microsoft.com/office/drawing/2014/main" id="{3371B09E-1896-630D-45BB-230E9ACD87EE}"/>
              </a:ext>
            </a:extLst>
          </p:cNvPr>
          <p:cNvSpPr txBox="1"/>
          <p:nvPr/>
        </p:nvSpPr>
        <p:spPr>
          <a:xfrm>
            <a:off x="3692849" y="4449418"/>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Oval 15">
            <a:extLst>
              <a:ext uri="{FF2B5EF4-FFF2-40B4-BE49-F238E27FC236}">
                <a16:creationId xmlns:a16="http://schemas.microsoft.com/office/drawing/2014/main" id="{8F59E859-5CB0-CDF2-B54C-DA2B189A8CC6}"/>
              </a:ext>
            </a:extLst>
          </p:cNvPr>
          <p:cNvSpPr/>
          <p:nvPr/>
        </p:nvSpPr>
        <p:spPr>
          <a:xfrm>
            <a:off x="7222720"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6641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6175446" y="392055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8269994"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9330871"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7689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8749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7983961" y="283195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6060563" y="3631920"/>
            <a:ext cx="1625257" cy="646331"/>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+ 0 - (-1) = 0</a:t>
            </a:r>
          </a:p>
          <a:p>
            <a:pPr defTabSz="457200">
              <a:buClrTx/>
            </a:pP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9DC4B0BC-10E4-8403-C9F4-3223E6962ED6}"/>
              </a:ext>
            </a:extLst>
          </p:cNvPr>
          <p:cNvSpPr txBox="1"/>
          <p:nvPr/>
        </p:nvSpPr>
        <p:spPr>
          <a:xfrm>
            <a:off x="7144136" y="3429000"/>
            <a:ext cx="1776177"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-1 - (-2) = 0</a:t>
            </a:r>
            <a:endParaRPr lang="en-SE" sz="1800" kern="1200" dirty="0">
              <a:solidFill>
                <a:prstClr val="black"/>
              </a:solidFill>
              <a:latin typeface="Calibri"/>
              <a:ea typeface="+mn-ea"/>
              <a:cs typeface="+mn-cs"/>
            </a:endParaRPr>
          </a:p>
        </p:txBody>
      </p:sp>
      <p:sp>
        <p:nvSpPr>
          <p:cNvPr id="26" name="TextBox 25">
            <a:extLst>
              <a:ext uri="{FF2B5EF4-FFF2-40B4-BE49-F238E27FC236}">
                <a16:creationId xmlns:a16="http://schemas.microsoft.com/office/drawing/2014/main" id="{01C6BFC3-9FF1-05FC-6415-FB7F939399C2}"/>
              </a:ext>
            </a:extLst>
          </p:cNvPr>
          <p:cNvSpPr txBox="1"/>
          <p:nvPr/>
        </p:nvSpPr>
        <p:spPr>
          <a:xfrm>
            <a:off x="8254912" y="3613751"/>
            <a:ext cx="1883601"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-2 - (-3) = 0</a:t>
            </a:r>
            <a:endParaRPr lang="en-SE" sz="1800" kern="1200" dirty="0">
              <a:solidFill>
                <a:prstClr val="black"/>
              </a:solidFill>
              <a:latin typeface="Calibri"/>
              <a:ea typeface="+mn-ea"/>
              <a:cs typeface="+mn-cs"/>
            </a:endParaRPr>
          </a:p>
        </p:txBody>
      </p:sp>
      <p:sp>
        <p:nvSpPr>
          <p:cNvPr id="27" name="TextBox 26">
            <a:extLst>
              <a:ext uri="{FF2B5EF4-FFF2-40B4-BE49-F238E27FC236}">
                <a16:creationId xmlns:a16="http://schemas.microsoft.com/office/drawing/2014/main" id="{6A6A2C3A-F805-2CB7-23B5-E5115B511420}"/>
              </a:ext>
            </a:extLst>
          </p:cNvPr>
          <p:cNvSpPr txBox="1"/>
          <p:nvPr/>
        </p:nvSpPr>
        <p:spPr>
          <a:xfrm>
            <a:off x="7256961" y="4449418"/>
            <a:ext cx="1550525"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3662806"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0" name="TextBox 29">
            <a:extLst>
              <a:ext uri="{FF2B5EF4-FFF2-40B4-BE49-F238E27FC236}">
                <a16:creationId xmlns:a16="http://schemas.microsoft.com/office/drawing/2014/main" id="{642852B8-05D6-0F6E-5DDE-051C38CFD844}"/>
              </a:ext>
            </a:extLst>
          </p:cNvPr>
          <p:cNvSpPr txBox="1"/>
          <p:nvPr/>
        </p:nvSpPr>
        <p:spPr>
          <a:xfrm>
            <a:off x="4735223"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2517773"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3460061" y="3457858"/>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4050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4155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2995288" y="3341974"/>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E068C5A0-A7A4-6B00-3B31-DAC0DE04F544}"/>
              </a:ext>
            </a:extLst>
          </p:cNvPr>
          <p:cNvSpPr txBox="1"/>
          <p:nvPr/>
        </p:nvSpPr>
        <p:spPr>
          <a:xfrm>
            <a:off x="3422957" y="3454712"/>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1292DC91-5B43-BDC4-F6BF-43E2572E25CF}"/>
              </a:ext>
            </a:extLst>
          </p:cNvPr>
          <p:cNvSpPr txBox="1"/>
          <p:nvPr/>
        </p:nvSpPr>
        <p:spPr>
          <a:xfrm>
            <a:off x="3934636" y="348148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48E004BA-E55C-A753-1EB7-8D6AEE520A0D}"/>
              </a:ext>
            </a:extLst>
          </p:cNvPr>
          <p:cNvSpPr txBox="1"/>
          <p:nvPr/>
        </p:nvSpPr>
        <p:spPr>
          <a:xfrm>
            <a:off x="4680609" y="338758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5" name="TextBox 54">
            <a:extLst>
              <a:ext uri="{FF2B5EF4-FFF2-40B4-BE49-F238E27FC236}">
                <a16:creationId xmlns:a16="http://schemas.microsoft.com/office/drawing/2014/main" id="{B0D615EF-6467-4CC5-A81C-77DA4BD5E8EE}"/>
              </a:ext>
            </a:extLst>
          </p:cNvPr>
          <p:cNvSpPr txBox="1"/>
          <p:nvPr/>
        </p:nvSpPr>
        <p:spPr>
          <a:xfrm>
            <a:off x="1648469" y="4341213"/>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56" name="TextBox 55">
            <a:extLst>
              <a:ext uri="{FF2B5EF4-FFF2-40B4-BE49-F238E27FC236}">
                <a16:creationId xmlns:a16="http://schemas.microsoft.com/office/drawing/2014/main" id="{7418575F-286B-5D00-98A9-8D99D3BCCB63}"/>
              </a:ext>
            </a:extLst>
          </p:cNvPr>
          <p:cNvSpPr txBox="1"/>
          <p:nvPr/>
        </p:nvSpPr>
        <p:spPr>
          <a:xfrm>
            <a:off x="3057346" y="4305805"/>
            <a:ext cx="80502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57" name="TextBox 56">
            <a:extLst>
              <a:ext uri="{FF2B5EF4-FFF2-40B4-BE49-F238E27FC236}">
                <a16:creationId xmlns:a16="http://schemas.microsoft.com/office/drawing/2014/main" id="{DAE2CDA1-42BD-E728-D6C8-EF9B96616F7B}"/>
              </a:ext>
            </a:extLst>
          </p:cNvPr>
          <p:cNvSpPr txBox="1"/>
          <p:nvPr/>
        </p:nvSpPr>
        <p:spPr>
          <a:xfrm>
            <a:off x="4011791" y="4312333"/>
            <a:ext cx="81464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58" name="TextBox 57">
            <a:extLst>
              <a:ext uri="{FF2B5EF4-FFF2-40B4-BE49-F238E27FC236}">
                <a16:creationId xmlns:a16="http://schemas.microsoft.com/office/drawing/2014/main" id="{B4C8A3DD-5D49-311C-C64C-2434F48B9A1E}"/>
              </a:ext>
            </a:extLst>
          </p:cNvPr>
          <p:cNvSpPr txBox="1"/>
          <p:nvPr/>
        </p:nvSpPr>
        <p:spPr>
          <a:xfrm>
            <a:off x="5319826" y="4380383"/>
            <a:ext cx="77617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60" name="Oval 59">
            <a:extLst>
              <a:ext uri="{FF2B5EF4-FFF2-40B4-BE49-F238E27FC236}">
                <a16:creationId xmlns:a16="http://schemas.microsoft.com/office/drawing/2014/main" id="{72766BA9-453E-45EB-B3C1-243690CE0CFD}"/>
              </a:ext>
            </a:extLst>
          </p:cNvPr>
          <p:cNvSpPr/>
          <p:nvPr/>
        </p:nvSpPr>
        <p:spPr>
          <a:xfrm>
            <a:off x="3784256" y="305252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nvGraphicFramePr>
        <p:xfrm>
          <a:off x="686198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nvGraphicFramePr>
        <p:xfrm>
          <a:off x="284702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4345283" y="6071116"/>
            <a:ext cx="2491122"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modified graph (right)</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D1A501F-21EF-BD58-D2A1-2C8428449976}"/>
              </a:ext>
            </a:extLst>
          </p:cNvPr>
          <p:cNvSpPr txBox="1"/>
          <p:nvPr/>
        </p:nvSpPr>
        <p:spPr>
          <a:xfrm>
            <a:off x="8349602" y="6071115"/>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 (left)</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746453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2508337"/>
          </a:xfrm>
        </p:spPr>
        <p:txBody>
          <a:bodyPr/>
          <a:lstStyle/>
          <a:p>
            <a:r>
              <a:rPr lang="en-GB" sz="2400" dirty="0" err="1"/>
              <a:t>Dijkstras</a:t>
            </a:r>
            <a:r>
              <a:rPr lang="en-GB" sz="2400" dirty="0"/>
              <a:t> Shortest Path Algorithm Explained | With Example | Graph Theory</a:t>
            </a:r>
          </a:p>
          <a:p>
            <a:pPr lvl="1"/>
            <a:r>
              <a:rPr lang="en-GB" sz="2000" dirty="0">
                <a:hlinkClick r:id="rId3"/>
              </a:rPr>
              <a:t>https://www.youtube.com/watch?v=bZkzH5x0SKU</a:t>
            </a:r>
            <a:endParaRPr lang="en-GB" sz="2000" dirty="0"/>
          </a:p>
          <a:p>
            <a:r>
              <a:rPr lang="en-GB" sz="2400" dirty="0"/>
              <a:t>Dijkstra's algorithm in 3 minutes</a:t>
            </a:r>
          </a:p>
          <a:p>
            <a:pPr lvl="1"/>
            <a:r>
              <a:rPr lang="en-GB" sz="2000" dirty="0">
                <a:hlinkClick r:id="rId4"/>
              </a:rPr>
              <a:t>https://www.youtube.com/watch?v=_lHSawdgXpI</a:t>
            </a:r>
            <a:r>
              <a:rPr lang="en-GB" sz="2000" dirty="0"/>
              <a:t> </a:t>
            </a:r>
          </a:p>
          <a:p>
            <a:r>
              <a:rPr lang="en-GB" sz="2500" dirty="0"/>
              <a:t>Bellman-Ford in 5 minutes — Step by step example, Michael Sambol</a:t>
            </a:r>
          </a:p>
          <a:p>
            <a:pPr lvl="1"/>
            <a:r>
              <a:rPr lang="en-GB" sz="2000" dirty="0">
                <a:hlinkClick r:id="rId5"/>
              </a:rPr>
              <a:t>https://www.youtube.com/watch?v=obWXjtg0L64</a:t>
            </a:r>
            <a:r>
              <a:rPr lang="en-GB" sz="2000" dirty="0"/>
              <a:t> </a:t>
            </a:r>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vertex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a:t>
            </a:r>
            <a:r>
              <a:rPr lang="en-GB" b="0" i="0">
                <a:effectLst/>
                <a:latin typeface="Quattrocento Sans" panose="020B0502050000020003" pitchFamily="34" charset="0"/>
              </a:rPr>
              <a:t>V²)</a:t>
            </a:r>
            <a:endParaRPr lang="en-GB" b="0" i="0" dirty="0">
              <a:effectLst/>
              <a:latin typeface="Quattrocento Sans" panose="020B0502050000020003" pitchFamily="34" charset="0"/>
            </a:endParaRP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vertex,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1432</TotalTime>
  <Words>9640</Words>
  <Application>Microsoft Office PowerPoint</Application>
  <PresentationFormat>Widescreen</PresentationFormat>
  <Paragraphs>2585</Paragraphs>
  <Slides>76</Slides>
  <Notes>49</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76</vt:i4>
      </vt:variant>
    </vt:vector>
  </HeadingPairs>
  <TitlesOfParts>
    <vt:vector size="99" baseType="lpstr">
      <vt:lpstr>DejaVu Sans</vt:lpstr>
      <vt:lpstr>DejaVu Sans Mono</vt:lpstr>
      <vt:lpstr>Gill Sans Light</vt:lpstr>
      <vt:lpstr>KaTeX_Main</vt:lpstr>
      <vt:lpstr>KaTeX_Math</vt:lpstr>
      <vt:lpstr>LucidaGrande</vt:lpstr>
      <vt:lpstr>Noto Sans Symbols</vt:lpstr>
      <vt:lpstr>System Font Regular</vt:lpstr>
      <vt:lpstr>Twentieth Century</vt:lpstr>
      <vt:lpstr>Arial</vt:lpstr>
      <vt:lpstr>Calibri</vt:lpstr>
      <vt:lpstr>Cambria Math</vt:lpstr>
      <vt:lpstr>Consolas</vt:lpstr>
      <vt:lpstr>Georgia</vt:lpstr>
      <vt:lpstr>Helvetica</vt:lpstr>
      <vt:lpstr>Nunito</vt:lpstr>
      <vt:lpstr>Quattrocento Sans</vt:lpstr>
      <vt:lpstr>Times</vt:lpstr>
      <vt:lpstr>Times New Roman</vt:lpstr>
      <vt:lpstr>Trebuchet MS</vt:lpstr>
      <vt:lpstr>Wingdings</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PowerPoint Presentation</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II</vt:lpstr>
      <vt:lpstr>Johnson’s Algorithm Example II Con’t</vt:lpstr>
      <vt:lpstr>Johnson’s Algorithm: Example I Revisited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34</cp:revision>
  <dcterms:modified xsi:type="dcterms:W3CDTF">2025-04-16T19:57:23Z</dcterms:modified>
</cp:coreProperties>
</file>